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330ECEA1-F103-4E8A-85CE-F8C2F12C8666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6242DE90-D472-4162-A636-8C785A1F171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APA referencing</a:t>
            </a:r>
            <a:br>
              <a:rPr lang="en-US" b="1" dirty="0"/>
            </a:br>
            <a:r>
              <a:rPr lang="en-US" dirty="0"/>
              <a:t>Part 1: In text citation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Dr</a:t>
            </a:r>
            <a:r>
              <a:rPr lang="en-US" dirty="0" smtClean="0"/>
              <a:t>. </a:t>
            </a:r>
            <a:r>
              <a:rPr lang="en-US" dirty="0" smtClean="0"/>
              <a:t>Muhammad </a:t>
            </a:r>
            <a:r>
              <a:rPr lang="en-US" dirty="0" smtClean="0"/>
              <a:t>Ibrar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3960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citing two or more works within </a:t>
            </a:r>
            <a:r>
              <a:rPr lang="en-US" dirty="0" smtClean="0"/>
              <a:t>one parentheses</a:t>
            </a:r>
            <a:r>
              <a:rPr lang="en-US" dirty="0"/>
              <a:t>:</a:t>
            </a:r>
          </a:p>
          <a:p>
            <a:pPr marL="0" indent="0">
              <a:buNone/>
            </a:pPr>
            <a:r>
              <a:rPr lang="en-US" dirty="0"/>
              <a:t>• List in alphabetical order of the surname .</a:t>
            </a:r>
          </a:p>
          <a:p>
            <a:pPr marL="0" indent="0">
              <a:buNone/>
            </a:pPr>
            <a:r>
              <a:rPr lang="en-US" dirty="0"/>
              <a:t>• Separate citations with a semicolon.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Both studies concluded… (George, 2009; </a:t>
            </a:r>
            <a:r>
              <a:rPr lang="en-US" dirty="0" smtClean="0">
                <a:solidFill>
                  <a:srgbClr val="00B050"/>
                </a:solidFill>
              </a:rPr>
              <a:t>Miller, 2013</a:t>
            </a:r>
            <a:r>
              <a:rPr lang="en-US" dirty="0">
                <a:solidFill>
                  <a:srgbClr val="00B050"/>
                </a:solidFill>
              </a:rPr>
              <a:t>).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Variations - in text citations 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5854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1. A similar result was found in a recent study by</a:t>
            </a:r>
          </a:p>
          <a:p>
            <a:pPr marL="0" indent="0">
              <a:buNone/>
            </a:pPr>
            <a:r>
              <a:rPr lang="en-US" dirty="0"/>
              <a:t>Ann Hatter.(2011</a:t>
            </a:r>
            <a:r>
              <a:rPr lang="en-US" dirty="0" smtClean="0"/>
              <a:t>)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2. In more recent studies (Jones 2013 &amp; Smith</a:t>
            </a:r>
          </a:p>
          <a:p>
            <a:pPr marL="0" indent="0">
              <a:buNone/>
            </a:pPr>
            <a:r>
              <a:rPr lang="en-US" dirty="0"/>
              <a:t>2012) ….</a:t>
            </a:r>
          </a:p>
          <a:p>
            <a:pPr marL="0" indent="0">
              <a:buNone/>
            </a:pPr>
            <a:r>
              <a:rPr lang="en-US" dirty="0"/>
              <a:t>3. The author stated that “…..” (Walton, 2009,</a:t>
            </a:r>
          </a:p>
          <a:p>
            <a:pPr marL="0" indent="0">
              <a:buNone/>
            </a:pPr>
            <a:r>
              <a:rPr lang="en-US" dirty="0"/>
              <a:t>P.20)</a:t>
            </a:r>
          </a:p>
          <a:p>
            <a:pPr marL="0" indent="0">
              <a:buNone/>
            </a:pPr>
            <a:r>
              <a:rPr lang="en-US" dirty="0"/>
              <a:t>4. (</a:t>
            </a:r>
            <a:r>
              <a:rPr lang="en-US" dirty="0" err="1"/>
              <a:t>Bucci</a:t>
            </a:r>
            <a:r>
              <a:rPr lang="en-US" dirty="0"/>
              <a:t> et al, 2011)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What’s wrong with these?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37874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1. A similar result was found in a recent study by</a:t>
            </a:r>
          </a:p>
          <a:p>
            <a:pPr marL="0" indent="0">
              <a:buNone/>
            </a:pPr>
            <a:r>
              <a:rPr lang="en-US" dirty="0" smtClean="0"/>
              <a:t>Ann Hatter</a:t>
            </a:r>
            <a:r>
              <a:rPr lang="en-US" strike="sngStrike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(2011)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2. In more recent studies (Jones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en-US" dirty="0" smtClean="0"/>
              <a:t> 2013</a:t>
            </a:r>
            <a:r>
              <a:rPr lang="en-US" dirty="0" smtClean="0">
                <a:solidFill>
                  <a:srgbClr val="FF0000"/>
                </a:solidFill>
              </a:rPr>
              <a:t>;</a:t>
            </a:r>
            <a:r>
              <a:rPr lang="en-US" dirty="0" smtClean="0"/>
              <a:t> </a:t>
            </a:r>
            <a:r>
              <a:rPr lang="en-US" strike="sngStrike" dirty="0" smtClean="0">
                <a:solidFill>
                  <a:srgbClr val="FF0000"/>
                </a:solidFill>
              </a:rPr>
              <a:t>&amp;</a:t>
            </a:r>
            <a:r>
              <a:rPr lang="en-US" dirty="0" smtClean="0"/>
              <a:t> Smith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</a:p>
          <a:p>
            <a:pPr marL="0" indent="0">
              <a:buNone/>
            </a:pPr>
            <a:r>
              <a:rPr lang="en-US" dirty="0" smtClean="0"/>
              <a:t>2012) ….</a:t>
            </a:r>
          </a:p>
          <a:p>
            <a:pPr marL="0" indent="0">
              <a:buNone/>
            </a:pPr>
            <a:r>
              <a:rPr lang="en-US" dirty="0" smtClean="0"/>
              <a:t>3. The author stated that “…..” (Walton, 2009,</a:t>
            </a:r>
          </a:p>
          <a:p>
            <a:pPr marL="0" indent="0">
              <a:buNone/>
            </a:pPr>
            <a:r>
              <a:rPr lang="en-US" strike="sngStrike" dirty="0" smtClean="0">
                <a:solidFill>
                  <a:srgbClr val="FF0000"/>
                </a:solidFill>
              </a:rPr>
              <a:t>P </a:t>
            </a:r>
            <a:r>
              <a:rPr lang="en-US" dirty="0" smtClean="0"/>
              <a:t>p.</a:t>
            </a:r>
            <a:r>
              <a:rPr lang="en-US" dirty="0" smtClean="0">
                <a:solidFill>
                  <a:srgbClr val="FF0000"/>
                </a:solidFill>
              </a:rPr>
              <a:t>_</a:t>
            </a:r>
            <a:r>
              <a:rPr lang="en-US" dirty="0" smtClean="0"/>
              <a:t>20)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  <a:p>
            <a:pPr marL="0" indent="0">
              <a:buNone/>
            </a:pPr>
            <a:r>
              <a:rPr lang="en-US" dirty="0" smtClean="0"/>
              <a:t>4. (</a:t>
            </a:r>
            <a:r>
              <a:rPr lang="en-US" dirty="0" err="1" smtClean="0"/>
              <a:t>Bucci</a:t>
            </a:r>
            <a:r>
              <a:rPr lang="en-US" dirty="0" smtClean="0"/>
              <a:t> et al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  <a:r>
              <a:rPr lang="en-US" dirty="0" smtClean="0"/>
              <a:t>, 2011)</a:t>
            </a:r>
            <a:r>
              <a:rPr lang="en-US" dirty="0" smtClean="0">
                <a:solidFill>
                  <a:srgbClr val="FF0000"/>
                </a:solidFill>
              </a:rPr>
              <a:t>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Check your response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1144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Method to credit sources used in </a:t>
            </a:r>
            <a:r>
              <a:rPr lang="en-US" dirty="0" smtClean="0"/>
              <a:t>assignments/Research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Many different referencing styles</a:t>
            </a:r>
          </a:p>
          <a:p>
            <a:pPr marL="0" indent="0">
              <a:buNone/>
            </a:pPr>
            <a:r>
              <a:rPr lang="en-US" dirty="0"/>
              <a:t>• One style is used in a written piece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is a referencing style?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3811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Consists of two main parts:</a:t>
            </a:r>
          </a:p>
          <a:p>
            <a:pPr marL="0" indent="0">
              <a:buNone/>
            </a:pPr>
            <a:r>
              <a:rPr lang="en-US" dirty="0" smtClean="0"/>
              <a:t>	1</a:t>
            </a:r>
            <a:r>
              <a:rPr lang="en-US" dirty="0"/>
              <a:t>. In text citations</a:t>
            </a:r>
          </a:p>
          <a:p>
            <a:pPr marL="0" indent="0">
              <a:buNone/>
            </a:pPr>
            <a:r>
              <a:rPr lang="en-US" dirty="0" smtClean="0"/>
              <a:t>	2</a:t>
            </a:r>
            <a:r>
              <a:rPr lang="en-US" dirty="0"/>
              <a:t>. The reference list</a:t>
            </a:r>
          </a:p>
          <a:p>
            <a:pPr marL="0" indent="0">
              <a:buNone/>
            </a:pPr>
            <a:r>
              <a:rPr lang="en-US" dirty="0"/>
              <a:t>• Important to follow all rules carefully including</a:t>
            </a:r>
          </a:p>
          <a:p>
            <a:pPr marL="0" indent="0">
              <a:buNone/>
            </a:pPr>
            <a:r>
              <a:rPr lang="en-US" dirty="0"/>
              <a:t>format, spacing, date and abbreviations.</a:t>
            </a:r>
          </a:p>
          <a:p>
            <a:pPr marL="0" indent="0">
              <a:buNone/>
            </a:pPr>
            <a:r>
              <a:rPr lang="en-US" dirty="0"/>
              <a:t>• Rules will vary according to format – </a:t>
            </a:r>
            <a:r>
              <a:rPr lang="en-US" dirty="0" smtClean="0"/>
              <a:t>book, article</a:t>
            </a:r>
            <a:r>
              <a:rPr lang="en-US" dirty="0"/>
              <a:t>, report, paper, webpage, twitter </a:t>
            </a:r>
            <a:r>
              <a:rPr lang="en-US" dirty="0" smtClean="0"/>
              <a:t>post </a:t>
            </a:r>
            <a:r>
              <a:rPr lang="en-US" dirty="0" err="1" smtClean="0"/>
              <a:t>etc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APA Style (6th edition)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76805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Cite when you refer to ideas, theories </a:t>
            </a:r>
            <a:r>
              <a:rPr lang="en-US" dirty="0" smtClean="0"/>
              <a:t>or research </a:t>
            </a:r>
            <a:r>
              <a:rPr lang="en-US" dirty="0"/>
              <a:t>of an author</a:t>
            </a:r>
          </a:p>
          <a:p>
            <a:pPr marL="0" indent="0">
              <a:buNone/>
            </a:pPr>
            <a:r>
              <a:rPr lang="en-US" dirty="0"/>
              <a:t>• Ensure references cited have been read</a:t>
            </a:r>
          </a:p>
          <a:p>
            <a:pPr marL="0" indent="0">
              <a:buNone/>
            </a:pPr>
            <a:r>
              <a:rPr lang="en-US" dirty="0"/>
              <a:t>• Provide references for facts and figures</a:t>
            </a:r>
          </a:p>
          <a:p>
            <a:pPr marL="0" indent="0">
              <a:buNone/>
            </a:pPr>
            <a:r>
              <a:rPr lang="en-US" dirty="0"/>
              <a:t>• Provide a citation for direct quotations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When to cite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8389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Directs reader to full source details in the </a:t>
            </a:r>
            <a:r>
              <a:rPr lang="en-US" dirty="0" smtClean="0"/>
              <a:t>reference list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• Author-date system:</a:t>
            </a:r>
          </a:p>
          <a:p>
            <a:pPr marL="0" indent="0">
              <a:buNone/>
            </a:pPr>
            <a:r>
              <a:rPr lang="en-US" dirty="0"/>
              <a:t>• Author, without initials or suffixes</a:t>
            </a:r>
          </a:p>
          <a:p>
            <a:pPr marL="0" indent="0">
              <a:buNone/>
            </a:pPr>
            <a:r>
              <a:rPr lang="en-US" dirty="0"/>
              <a:t>• Year of publication</a:t>
            </a:r>
          </a:p>
          <a:p>
            <a:pPr marL="0" indent="0">
              <a:buNone/>
            </a:pPr>
            <a:r>
              <a:rPr lang="en-US" dirty="0"/>
              <a:t>The study found that the student’s reading </a:t>
            </a:r>
            <a:r>
              <a:rPr lang="en-US" dirty="0" smtClean="0"/>
              <a:t>improved (Jones</a:t>
            </a:r>
            <a:r>
              <a:rPr lang="en-US" dirty="0"/>
              <a:t>, 2014).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Note</a:t>
            </a:r>
            <a:r>
              <a:rPr lang="en-US" dirty="0">
                <a:solidFill>
                  <a:srgbClr val="FF0000"/>
                </a:solidFill>
              </a:rPr>
              <a:t>: </a:t>
            </a:r>
            <a:r>
              <a:rPr lang="en-US" dirty="0"/>
              <a:t>Punctuation mark </a:t>
            </a:r>
            <a:r>
              <a:rPr lang="en-US" b="1" dirty="0"/>
              <a:t>after </a:t>
            </a:r>
            <a:r>
              <a:rPr lang="en-US" dirty="0"/>
              <a:t>the in text citation.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In text citations in APA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3887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the </a:t>
            </a:r>
            <a:r>
              <a:rPr lang="en-US" b="1" dirty="0"/>
              <a:t>name of the author is included in the</a:t>
            </a:r>
          </a:p>
          <a:p>
            <a:pPr marL="0" indent="0">
              <a:buNone/>
            </a:pPr>
            <a:r>
              <a:rPr lang="en-US" b="1" dirty="0" smtClean="0"/>
              <a:t> text</a:t>
            </a:r>
            <a:r>
              <a:rPr lang="en-US" dirty="0"/>
              <a:t>, then only need year of publication: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Brookhart (2013) describes in her book how to……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Note: </a:t>
            </a:r>
            <a:r>
              <a:rPr lang="en-US" dirty="0"/>
              <a:t>There is a </a:t>
            </a:r>
            <a:r>
              <a:rPr lang="en-US" b="1" dirty="0"/>
              <a:t>space </a:t>
            </a:r>
            <a:r>
              <a:rPr lang="en-US" dirty="0"/>
              <a:t>between the author's </a:t>
            </a:r>
            <a:r>
              <a:rPr lang="en-US" dirty="0" smtClean="0"/>
              <a:t>name and </a:t>
            </a:r>
            <a:r>
              <a:rPr lang="en-US" dirty="0"/>
              <a:t>date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Variations - in text citations 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68942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When citing a </a:t>
            </a:r>
            <a:r>
              <a:rPr lang="en-US" b="1" dirty="0"/>
              <a:t>specific part </a:t>
            </a:r>
            <a:r>
              <a:rPr lang="en-US" dirty="0"/>
              <a:t>of a source, for</a:t>
            </a:r>
          </a:p>
          <a:p>
            <a:pPr marL="0" indent="0">
              <a:buNone/>
            </a:pPr>
            <a:r>
              <a:rPr lang="en-US" dirty="0"/>
              <a:t>example, when quoting from a source</a:t>
            </a:r>
          </a:p>
          <a:p>
            <a:pPr marL="0" indent="0">
              <a:buNone/>
            </a:pPr>
            <a:r>
              <a:rPr lang="en-US" dirty="0">
                <a:solidFill>
                  <a:srgbClr val="00B050"/>
                </a:solidFill>
              </a:rPr>
              <a:t>"The study demonstrated that the change </a:t>
            </a:r>
            <a:r>
              <a:rPr lang="en-US" dirty="0" smtClean="0">
                <a:solidFill>
                  <a:srgbClr val="00B050"/>
                </a:solidFill>
              </a:rPr>
              <a:t>in </a:t>
            </a:r>
            <a:r>
              <a:rPr lang="nb-NO" dirty="0" smtClean="0">
                <a:solidFill>
                  <a:srgbClr val="00B050"/>
                </a:solidFill>
              </a:rPr>
              <a:t>assessment</a:t>
            </a:r>
            <a:r>
              <a:rPr lang="nb-NO" dirty="0">
                <a:solidFill>
                  <a:srgbClr val="00B050"/>
                </a:solidFill>
              </a:rPr>
              <a:t>...." (Fraser, 2012, p. 28).</a:t>
            </a:r>
          </a:p>
          <a:p>
            <a:pPr marL="0" indent="0">
              <a:buNone/>
            </a:pPr>
            <a:r>
              <a:rPr lang="en-US" b="1" dirty="0">
                <a:solidFill>
                  <a:srgbClr val="FF0000"/>
                </a:solidFill>
              </a:rPr>
              <a:t>Note: </a:t>
            </a:r>
            <a:r>
              <a:rPr lang="en-US" dirty="0"/>
              <a:t>lowercase "p" and space after "p."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Variations - in text citations 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8713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2 authors </a:t>
            </a:r>
            <a:r>
              <a:rPr lang="en-US" dirty="0"/>
              <a:t>- include both surnames and use </a:t>
            </a:r>
            <a:r>
              <a:rPr lang="en-US" dirty="0" smtClean="0"/>
              <a:t>&amp; </a:t>
            </a:r>
            <a:r>
              <a:rPr lang="en-US" dirty="0" smtClean="0">
                <a:solidFill>
                  <a:srgbClr val="00B050"/>
                </a:solidFill>
              </a:rPr>
              <a:t>(</a:t>
            </a:r>
            <a:r>
              <a:rPr lang="en-US" dirty="0">
                <a:solidFill>
                  <a:srgbClr val="00B050"/>
                </a:solidFill>
              </a:rPr>
              <a:t>Ridden &amp; </a:t>
            </a:r>
            <a:r>
              <a:rPr lang="en-US" dirty="0" err="1">
                <a:solidFill>
                  <a:srgbClr val="00B050"/>
                </a:solidFill>
              </a:rPr>
              <a:t>Heldsinger</a:t>
            </a:r>
            <a:r>
              <a:rPr lang="en-US" dirty="0">
                <a:solidFill>
                  <a:srgbClr val="00B050"/>
                </a:solidFill>
              </a:rPr>
              <a:t>, 2014)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3 to 5 authors </a:t>
            </a:r>
            <a:r>
              <a:rPr lang="en-US" dirty="0"/>
              <a:t>- include all surnames when </a:t>
            </a:r>
            <a:r>
              <a:rPr lang="en-US" dirty="0" smtClean="0"/>
              <a:t>citing first </a:t>
            </a:r>
            <a:r>
              <a:rPr lang="en-US" dirty="0"/>
              <a:t>time but only the first author surname, </a:t>
            </a:r>
            <a:r>
              <a:rPr lang="en-US" dirty="0" smtClean="0"/>
              <a:t>on any </a:t>
            </a:r>
            <a:r>
              <a:rPr lang="en-US" dirty="0"/>
              <a:t>subsequent citing, followed by et al.</a:t>
            </a:r>
          </a:p>
          <a:p>
            <a:pPr marL="0" indent="0">
              <a:buNone/>
            </a:pPr>
            <a:r>
              <a:rPr lang="en-US" dirty="0"/>
              <a:t>1. First citing </a:t>
            </a:r>
            <a:r>
              <a:rPr lang="en-US" dirty="0">
                <a:solidFill>
                  <a:srgbClr val="00B050"/>
                </a:solidFill>
              </a:rPr>
              <a:t>(Smith, Wylie, &amp; James, 2012)</a:t>
            </a:r>
          </a:p>
          <a:p>
            <a:pPr marL="0" indent="0">
              <a:buNone/>
            </a:pPr>
            <a:r>
              <a:rPr lang="en-US" dirty="0"/>
              <a:t>2. Subsequent citing </a:t>
            </a:r>
            <a:r>
              <a:rPr lang="en-US" dirty="0">
                <a:solidFill>
                  <a:srgbClr val="00B050"/>
                </a:solidFill>
              </a:rPr>
              <a:t>(Smith et al., 2012)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Variations - in text citations 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57453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/>
              <a:t>6 or more authors </a:t>
            </a:r>
            <a:r>
              <a:rPr lang="en-US" dirty="0"/>
              <a:t>- only cite the surname </a:t>
            </a:r>
            <a:r>
              <a:rPr lang="en-US" dirty="0" smtClean="0"/>
              <a:t>of the </a:t>
            </a:r>
            <a:r>
              <a:rPr lang="en-US" dirty="0"/>
              <a:t>first author and follow this surname by </a:t>
            </a:r>
            <a:r>
              <a:rPr lang="en-US" dirty="0" smtClean="0"/>
              <a:t>et al</a:t>
            </a:r>
            <a:r>
              <a:rPr lang="en-US" dirty="0"/>
              <a:t>.</a:t>
            </a:r>
          </a:p>
          <a:p>
            <a:pPr marL="0" indent="0">
              <a:buNone/>
            </a:pPr>
            <a:r>
              <a:rPr lang="en-US" dirty="0" smtClean="0">
                <a:solidFill>
                  <a:srgbClr val="00B050"/>
                </a:solidFill>
              </a:rPr>
              <a:t>For Example: (Khan </a:t>
            </a:r>
            <a:r>
              <a:rPr lang="en-US" dirty="0">
                <a:solidFill>
                  <a:srgbClr val="00B050"/>
                </a:solidFill>
              </a:rPr>
              <a:t>et al., 2010)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Variations - in text citations 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5582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349</TotalTime>
  <Words>526</Words>
  <Application>Microsoft Office PowerPoint</Application>
  <PresentationFormat>On-screen Show (4:3)</PresentationFormat>
  <Paragraphs>64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Lucida Sans Unicode</vt:lpstr>
      <vt:lpstr>Verdana</vt:lpstr>
      <vt:lpstr>Wingdings 2</vt:lpstr>
      <vt:lpstr>Wingdings 3</vt:lpstr>
      <vt:lpstr>Concourse</vt:lpstr>
      <vt:lpstr>APA referencing Part 1: In text citation</vt:lpstr>
      <vt:lpstr>What is a referencing style?</vt:lpstr>
      <vt:lpstr>APA Style (6th edition)</vt:lpstr>
      <vt:lpstr>When to cite</vt:lpstr>
      <vt:lpstr>In text citations in APA Style</vt:lpstr>
      <vt:lpstr>Variations - in text citations 1</vt:lpstr>
      <vt:lpstr>Variations - in text citations 2</vt:lpstr>
      <vt:lpstr>Variations - in text citations 3</vt:lpstr>
      <vt:lpstr>Variations - in text citations 4</vt:lpstr>
      <vt:lpstr>Variations - in text citations 5</vt:lpstr>
      <vt:lpstr>What’s wrong with these?</vt:lpstr>
      <vt:lpstr>Check your response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APA referencing Part 1: In text citation</dc:title>
  <dc:creator>ibrar</dc:creator>
  <cp:lastModifiedBy>Ibrar</cp:lastModifiedBy>
  <cp:revision>16</cp:revision>
  <dcterms:created xsi:type="dcterms:W3CDTF">2018-01-30T03:08:39Z</dcterms:created>
  <dcterms:modified xsi:type="dcterms:W3CDTF">2019-10-07T12:17:23Z</dcterms:modified>
</cp:coreProperties>
</file>